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2" r:id="rId8"/>
    <p:sldId id="26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0000FF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89" autoAdjust="0"/>
  </p:normalViewPr>
  <p:slideViewPr>
    <p:cSldViewPr>
      <p:cViewPr varScale="1">
        <p:scale>
          <a:sx n="79" d="100"/>
          <a:sy n="79" d="100"/>
        </p:scale>
        <p:origin x="-98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20/11/2020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20/11/2020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20/11/2020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20/11/2020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20/11/2020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20/11/2020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20/11/2020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20/11/2020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20/11/2020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20/11/2020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20/11/2020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20/11/2020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5028"/>
            <a:ext cx="9144000" cy="470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92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/>
          <p:cNvGrpSpPr/>
          <p:nvPr/>
        </p:nvGrpSpPr>
        <p:grpSpPr>
          <a:xfrm>
            <a:off x="683568" y="1772816"/>
            <a:ext cx="8399041" cy="4664097"/>
            <a:chOff x="683568" y="1772816"/>
            <a:chExt cx="8399041" cy="4664097"/>
          </a:xfrm>
        </p:grpSpPr>
        <p:pic>
          <p:nvPicPr>
            <p:cNvPr id="4" name="Picture 2" descr="schema cell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832" y="1772816"/>
              <a:ext cx="6022777" cy="466409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ZoneTexte 6"/>
            <p:cNvSpPr txBox="1"/>
            <p:nvPr/>
          </p:nvSpPr>
          <p:spPr>
            <a:xfrm>
              <a:off x="683568" y="1780831"/>
              <a:ext cx="21602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b="1" dirty="0" smtClean="0"/>
                <a:t>Une CELLULE</a:t>
              </a:r>
              <a:endParaRPr lang="fr-FR" sz="2400" b="1" dirty="0"/>
            </a:p>
          </p:txBody>
        </p:sp>
      </p:grpSp>
      <p:sp>
        <p:nvSpPr>
          <p:cNvPr id="5" name="ZoneTexte 4"/>
          <p:cNvSpPr txBox="1"/>
          <p:nvPr/>
        </p:nvSpPr>
        <p:spPr>
          <a:xfrm>
            <a:off x="395536" y="404664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Quand la </a:t>
            </a:r>
            <a:r>
              <a:rPr lang="fr-FR" sz="2400" b="1" dirty="0" smtClean="0"/>
              <a:t>chimio</a:t>
            </a:r>
            <a:r>
              <a:rPr lang="fr-FR" sz="2400" dirty="0" smtClean="0"/>
              <a:t>thérapie copie la physiologie !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1043608" y="836712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Quand la chimiothérapie </a:t>
            </a:r>
            <a:r>
              <a:rPr lang="fr-FR" sz="2400" b="1" dirty="0" smtClean="0"/>
              <a:t>mime</a:t>
            </a:r>
            <a:r>
              <a:rPr lang="fr-FR" sz="2400" dirty="0" smtClean="0"/>
              <a:t> la physiologie !</a:t>
            </a:r>
            <a:endParaRPr lang="fr-F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762" y="4437112"/>
            <a:ext cx="2224140" cy="1295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Pensées 7"/>
          <p:cNvSpPr/>
          <p:nvPr/>
        </p:nvSpPr>
        <p:spPr>
          <a:xfrm>
            <a:off x="128579" y="2634630"/>
            <a:ext cx="2691583" cy="1440160"/>
          </a:xfrm>
          <a:prstGeom prst="cloudCallout">
            <a:avLst>
              <a:gd name="adj1" fmla="val 55005"/>
              <a:gd name="adj2" fmla="val 832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sa membrane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854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478995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La </a:t>
            </a:r>
            <a:r>
              <a:rPr lang="fr-FR" sz="2400" b="1" dirty="0" smtClean="0"/>
              <a:t>membrane</a:t>
            </a:r>
            <a:r>
              <a:rPr lang="fr-FR" sz="2400" dirty="0" smtClean="0"/>
              <a:t> cellulaire, sa « peau »</a:t>
            </a:r>
            <a:endParaRPr lang="fr-FR" sz="24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217522"/>
            <a:ext cx="5191824" cy="845181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325607" y="1124744"/>
            <a:ext cx="1008112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OUT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369694" y="4211796"/>
            <a:ext cx="100811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IN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7" name="Lune 6"/>
          <p:cNvSpPr/>
          <p:nvPr/>
        </p:nvSpPr>
        <p:spPr>
          <a:xfrm rot="16381770">
            <a:off x="1886671" y="3262639"/>
            <a:ext cx="576064" cy="360039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Lune 7"/>
          <p:cNvSpPr/>
          <p:nvPr/>
        </p:nvSpPr>
        <p:spPr>
          <a:xfrm rot="16381770">
            <a:off x="3398839" y="3262640"/>
            <a:ext cx="576064" cy="360039"/>
          </a:xfrm>
          <a:prstGeom prst="moon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3" name="Groupe 12"/>
          <p:cNvGrpSpPr/>
          <p:nvPr/>
        </p:nvGrpSpPr>
        <p:grpSpPr>
          <a:xfrm>
            <a:off x="6819217" y="1609436"/>
            <a:ext cx="2073262" cy="614792"/>
            <a:chOff x="6963234" y="1763705"/>
            <a:chExt cx="2073262" cy="614792"/>
          </a:xfrm>
        </p:grpSpPr>
        <p:sp>
          <p:nvSpPr>
            <p:cNvPr id="9" name="Lune 8"/>
            <p:cNvSpPr/>
            <p:nvPr/>
          </p:nvSpPr>
          <p:spPr>
            <a:xfrm rot="16381770">
              <a:off x="6855222" y="1871717"/>
              <a:ext cx="576064" cy="360039"/>
            </a:xfrm>
            <a:prstGeom prst="mo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7308304" y="1916832"/>
              <a:ext cx="1728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/>
                <a:t>Récepteur </a:t>
              </a:r>
              <a:r>
                <a:rPr lang="el-GR" sz="2400" b="1" dirty="0" smtClean="0"/>
                <a:t>α</a:t>
              </a:r>
              <a:endParaRPr lang="fr-FR" sz="2400" b="1" dirty="0"/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6804248" y="2541153"/>
            <a:ext cx="1914143" cy="576064"/>
            <a:chOff x="6978336" y="2541153"/>
            <a:chExt cx="1914143" cy="576064"/>
          </a:xfrm>
        </p:grpSpPr>
        <p:sp>
          <p:nvSpPr>
            <p:cNvPr id="10" name="Lune 9"/>
            <p:cNvSpPr/>
            <p:nvPr/>
          </p:nvSpPr>
          <p:spPr>
            <a:xfrm rot="16381770">
              <a:off x="6870324" y="2649165"/>
              <a:ext cx="576064" cy="360039"/>
            </a:xfrm>
            <a:prstGeom prst="moon">
              <a:avLst/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7353346" y="2598351"/>
              <a:ext cx="15391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/>
                <a:t>Récepteur </a:t>
              </a:r>
              <a:r>
                <a:rPr lang="el-GR" sz="2400" b="1" dirty="0" smtClean="0"/>
                <a:t>β</a:t>
              </a:r>
              <a:endParaRPr lang="fr-FR" sz="2400" b="1" dirty="0"/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6804248" y="3390272"/>
            <a:ext cx="2073262" cy="614792"/>
            <a:chOff x="6963234" y="1763705"/>
            <a:chExt cx="2073262" cy="614792"/>
          </a:xfrm>
        </p:grpSpPr>
        <p:sp>
          <p:nvSpPr>
            <p:cNvPr id="16" name="Lune 15"/>
            <p:cNvSpPr/>
            <p:nvPr/>
          </p:nvSpPr>
          <p:spPr>
            <a:xfrm rot="16381770">
              <a:off x="6855222" y="1871717"/>
              <a:ext cx="576064" cy="360039"/>
            </a:xfrm>
            <a:prstGeom prst="moon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7308304" y="1916832"/>
              <a:ext cx="1728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/>
                <a:t>Récepteur </a:t>
              </a:r>
              <a:r>
                <a:rPr lang="el-GR" sz="2400" b="1" dirty="0" smtClean="0"/>
                <a:t>μ</a:t>
              </a:r>
              <a:endParaRPr lang="fr-FR" sz="2400" b="1" dirty="0"/>
            </a:p>
          </p:txBody>
        </p:sp>
      </p:grpSp>
      <p:sp>
        <p:nvSpPr>
          <p:cNvPr id="18" name="Flèche droite rayée 17"/>
          <p:cNvSpPr/>
          <p:nvPr/>
        </p:nvSpPr>
        <p:spPr>
          <a:xfrm>
            <a:off x="690816" y="1897467"/>
            <a:ext cx="5040560" cy="946357"/>
          </a:xfrm>
          <a:prstGeom prst="strip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sang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538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 droite rayée 1"/>
          <p:cNvSpPr/>
          <p:nvPr/>
        </p:nvSpPr>
        <p:spPr>
          <a:xfrm>
            <a:off x="437304" y="3429000"/>
            <a:ext cx="5040560" cy="946357"/>
          </a:xfrm>
          <a:prstGeom prst="strip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sang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467544" y="332656"/>
            <a:ext cx="439248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/>
              <a:t>Un </a:t>
            </a:r>
            <a:r>
              <a:rPr lang="fr-FR" sz="2000" b="1" dirty="0" smtClean="0"/>
              <a:t>tissu</a:t>
            </a:r>
            <a:r>
              <a:rPr lang="fr-FR" sz="2000" dirty="0" smtClean="0"/>
              <a:t> contenant :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+ </a:t>
            </a:r>
            <a:r>
              <a:rPr lang="fr-FR" sz="2000" b="1" dirty="0" smtClean="0"/>
              <a:t>cellules</a:t>
            </a:r>
            <a:r>
              <a:rPr lang="fr-FR" sz="2000" dirty="0" smtClean="0"/>
              <a:t> : GR, GB, plaquettes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+ </a:t>
            </a:r>
            <a:r>
              <a:rPr lang="fr-FR" sz="2000" b="1" dirty="0" smtClean="0"/>
              <a:t>molécules</a:t>
            </a:r>
            <a:r>
              <a:rPr lang="fr-FR" sz="2000" dirty="0" smtClean="0"/>
              <a:t> : G</a:t>
            </a:r>
            <a:r>
              <a:rPr lang="fr-FR" sz="2800" b="1" dirty="0" smtClean="0"/>
              <a:t>P</a:t>
            </a:r>
            <a:r>
              <a:rPr lang="fr-FR" sz="2000" dirty="0" smtClean="0"/>
              <a:t>L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843808" y="1343624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=&gt; </a:t>
            </a:r>
            <a:r>
              <a:rPr lang="fr-FR" sz="2800" b="1" dirty="0" smtClean="0"/>
              <a:t>P</a:t>
            </a:r>
            <a:r>
              <a:rPr lang="fr-FR" dirty="0" smtClean="0"/>
              <a:t>rotéines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572000" y="1474429"/>
            <a:ext cx="4392488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Certaines sont des </a:t>
            </a:r>
            <a:r>
              <a:rPr lang="fr-FR" b="1" dirty="0" smtClean="0"/>
              <a:t>nutriments</a:t>
            </a:r>
            <a:r>
              <a:rPr lang="fr-FR" dirty="0" smtClean="0"/>
              <a:t> ;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d’autres sont des </a:t>
            </a:r>
            <a:r>
              <a:rPr lang="fr-FR" sz="2000" b="1" dirty="0" smtClean="0">
                <a:solidFill>
                  <a:srgbClr val="0070C0"/>
                </a:solidFill>
              </a:rPr>
              <a:t>messagers</a:t>
            </a:r>
            <a:r>
              <a:rPr lang="fr-FR" sz="2000" dirty="0" smtClean="0">
                <a:solidFill>
                  <a:srgbClr val="0070C0"/>
                </a:solidFill>
              </a:rPr>
              <a:t> </a:t>
            </a:r>
            <a:r>
              <a:rPr lang="fr-FR" dirty="0" smtClean="0"/>
              <a:t>comme :</a:t>
            </a:r>
          </a:p>
          <a:p>
            <a:pPr marL="1200150" lvl="2" indent="-285750">
              <a:lnSpc>
                <a:spcPct val="150000"/>
              </a:lnSpc>
              <a:buFontTx/>
              <a:buChar char="-"/>
            </a:pPr>
            <a:r>
              <a:rPr lang="fr-FR" dirty="0" smtClean="0"/>
              <a:t>hormones,</a:t>
            </a:r>
          </a:p>
          <a:p>
            <a:pPr marL="1200150" lvl="2" indent="-285750">
              <a:lnSpc>
                <a:spcPct val="150000"/>
              </a:lnSpc>
              <a:buFontTx/>
              <a:buChar char="-"/>
            </a:pPr>
            <a:r>
              <a:rPr lang="fr-FR" dirty="0" smtClean="0"/>
              <a:t>neurotransmetteurs,</a:t>
            </a:r>
          </a:p>
          <a:p>
            <a:pPr marL="1200150" lvl="2" indent="-285750">
              <a:lnSpc>
                <a:spcPct val="150000"/>
              </a:lnSpc>
              <a:buFontTx/>
              <a:buChar char="-"/>
            </a:pPr>
            <a:r>
              <a:rPr lang="fr-FR" dirty="0" smtClean="0"/>
              <a:t>etc.,</a:t>
            </a:r>
            <a:endParaRPr lang="fr-FR" dirty="0"/>
          </a:p>
        </p:txBody>
      </p:sp>
      <p:sp>
        <p:nvSpPr>
          <p:cNvPr id="6" name="Étoile à 8 branches 5"/>
          <p:cNvSpPr/>
          <p:nvPr/>
        </p:nvSpPr>
        <p:spPr>
          <a:xfrm>
            <a:off x="4283968" y="4725144"/>
            <a:ext cx="4032448" cy="1368152"/>
          </a:xfrm>
          <a:prstGeom prst="star8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ADRENALINE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460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build="p" bldLvl="5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217522"/>
            <a:ext cx="5191824" cy="845181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369694" y="4211796"/>
            <a:ext cx="100811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IN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8" name="Lune 7"/>
          <p:cNvSpPr/>
          <p:nvPr/>
        </p:nvSpPr>
        <p:spPr>
          <a:xfrm rot="16381770">
            <a:off x="3398839" y="3262640"/>
            <a:ext cx="576064" cy="360039"/>
          </a:xfrm>
          <a:prstGeom prst="moon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536792" y="3508971"/>
            <a:ext cx="345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β</a:t>
            </a:r>
            <a:endParaRPr lang="fr-FR" sz="2400" b="1" dirty="0"/>
          </a:p>
        </p:txBody>
      </p:sp>
      <p:sp>
        <p:nvSpPr>
          <p:cNvPr id="18" name="Flèche droite rayée 17"/>
          <p:cNvSpPr/>
          <p:nvPr/>
        </p:nvSpPr>
        <p:spPr>
          <a:xfrm>
            <a:off x="411056" y="2339208"/>
            <a:ext cx="4232952" cy="473179"/>
          </a:xfrm>
          <a:prstGeom prst="strip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sang</a:t>
            </a:r>
            <a:endParaRPr lang="fr-FR" dirty="0"/>
          </a:p>
        </p:txBody>
      </p:sp>
      <p:sp>
        <p:nvSpPr>
          <p:cNvPr id="3" name="Étoile à 8 branches 2"/>
          <p:cNvSpPr/>
          <p:nvPr/>
        </p:nvSpPr>
        <p:spPr>
          <a:xfrm>
            <a:off x="3470846" y="3001498"/>
            <a:ext cx="432049" cy="432048"/>
          </a:xfrm>
          <a:prstGeom prst="star8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9" name="Groupe 28"/>
          <p:cNvGrpSpPr/>
          <p:nvPr/>
        </p:nvGrpSpPr>
        <p:grpSpPr>
          <a:xfrm>
            <a:off x="3377806" y="4043528"/>
            <a:ext cx="2202306" cy="1993125"/>
            <a:chOff x="3377806" y="4043528"/>
            <a:chExt cx="2202306" cy="1993125"/>
          </a:xfrm>
        </p:grpSpPr>
        <p:cxnSp>
          <p:nvCxnSpPr>
            <p:cNvPr id="21" name="Connecteur droit avec flèche 20"/>
            <p:cNvCxnSpPr/>
            <p:nvPr/>
          </p:nvCxnSpPr>
          <p:spPr>
            <a:xfrm>
              <a:off x="3707904" y="4043528"/>
              <a:ext cx="0" cy="159301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ZoneTexte 22"/>
            <p:cNvSpPr txBox="1"/>
            <p:nvPr/>
          </p:nvSpPr>
          <p:spPr>
            <a:xfrm>
              <a:off x="3377806" y="5636543"/>
              <a:ext cx="22023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/>
                <a:t>SNA </a:t>
              </a:r>
              <a:r>
                <a:rPr lang="fr-FR" sz="2000" b="1" dirty="0" smtClean="0">
                  <a:solidFill>
                    <a:srgbClr val="00B050"/>
                  </a:solidFill>
                </a:rPr>
                <a:t>sympathique</a:t>
              </a:r>
              <a:endParaRPr lang="fr-FR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3730134" y="4639980"/>
              <a:ext cx="9138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>
                  <a:solidFill>
                    <a:srgbClr val="00B050"/>
                  </a:solidFill>
                </a:rPr>
                <a:t>ON</a:t>
              </a:r>
              <a:endParaRPr lang="fr-FR" sz="2000" b="1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31" name="Groupe 30"/>
          <p:cNvGrpSpPr/>
          <p:nvPr/>
        </p:nvGrpSpPr>
        <p:grpSpPr>
          <a:xfrm>
            <a:off x="107504" y="4954927"/>
            <a:ext cx="2532404" cy="849475"/>
            <a:chOff x="107504" y="4954927"/>
            <a:chExt cx="2532404" cy="849475"/>
          </a:xfrm>
        </p:grpSpPr>
        <p:sp>
          <p:nvSpPr>
            <p:cNvPr id="25" name="ZoneTexte 24"/>
            <p:cNvSpPr txBox="1"/>
            <p:nvPr/>
          </p:nvSpPr>
          <p:spPr>
            <a:xfrm>
              <a:off x="999938" y="5342737"/>
              <a:ext cx="7475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/>
                <a:t>OFF</a:t>
              </a:r>
              <a:endParaRPr lang="fr-FR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107504" y="4954927"/>
              <a:ext cx="25324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/>
                <a:t>SNA </a:t>
              </a:r>
              <a:r>
                <a:rPr lang="fr-FR" sz="2000" b="1" dirty="0" smtClean="0">
                  <a:solidFill>
                    <a:srgbClr val="0070C0"/>
                  </a:solidFill>
                </a:rPr>
                <a:t>parasympathique</a:t>
              </a:r>
              <a:endParaRPr lang="fr-FR" sz="2000" b="1" dirty="0">
                <a:solidFill>
                  <a:srgbClr val="0070C0"/>
                </a:solidFill>
              </a:endParaRPr>
            </a:p>
          </p:txBody>
        </p:sp>
      </p:grpSp>
      <p:pic>
        <p:nvPicPr>
          <p:cNvPr id="28" name="Picture 8" descr="symp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8" t="3362" r="14129" b="44732"/>
          <a:stretch/>
        </p:blipFill>
        <p:spPr bwMode="auto">
          <a:xfrm>
            <a:off x="4899259" y="3501008"/>
            <a:ext cx="4244741" cy="2204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ZoneTexte 29"/>
          <p:cNvSpPr txBox="1"/>
          <p:nvPr/>
        </p:nvSpPr>
        <p:spPr>
          <a:xfrm>
            <a:off x="539552" y="404664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PHYSIOLOGIE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903829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symp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8" t="3362" r="14129" b="44732"/>
          <a:stretch/>
        </p:blipFill>
        <p:spPr bwMode="auto">
          <a:xfrm>
            <a:off x="3203847" y="131620"/>
            <a:ext cx="2483768" cy="1289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symp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9" t="54815" r="4077" b="4160"/>
          <a:stretch/>
        </p:blipFill>
        <p:spPr bwMode="auto">
          <a:xfrm>
            <a:off x="6436103" y="476672"/>
            <a:ext cx="2531444" cy="87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539552" y="404664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PHYSIOLOGIE</a:t>
            </a:r>
            <a:endParaRPr lang="fr-FR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" y="1700808"/>
            <a:ext cx="9319953" cy="4581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ouble flèche horizontale 7"/>
          <p:cNvSpPr/>
          <p:nvPr/>
        </p:nvSpPr>
        <p:spPr>
          <a:xfrm>
            <a:off x="5742891" y="1113031"/>
            <a:ext cx="701317" cy="198021"/>
          </a:xfrm>
          <a:prstGeom prst="leftRightArrow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8" name="Groupe 17"/>
          <p:cNvGrpSpPr/>
          <p:nvPr/>
        </p:nvGrpSpPr>
        <p:grpSpPr>
          <a:xfrm>
            <a:off x="5687615" y="2132856"/>
            <a:ext cx="774997" cy="4108232"/>
            <a:chOff x="5687615" y="2132856"/>
            <a:chExt cx="774997" cy="4108232"/>
          </a:xfrm>
        </p:grpSpPr>
        <p:sp>
          <p:nvSpPr>
            <p:cNvPr id="9" name="Double flèche horizontale 8"/>
            <p:cNvSpPr/>
            <p:nvPr/>
          </p:nvSpPr>
          <p:spPr>
            <a:xfrm>
              <a:off x="5742890" y="2132856"/>
              <a:ext cx="701317" cy="198021"/>
            </a:xfrm>
            <a:prstGeom prst="leftRightArrow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Double flèche horizontale 9"/>
            <p:cNvSpPr/>
            <p:nvPr/>
          </p:nvSpPr>
          <p:spPr>
            <a:xfrm>
              <a:off x="5761295" y="2852936"/>
              <a:ext cx="701317" cy="198021"/>
            </a:xfrm>
            <a:prstGeom prst="leftRightArrow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Double flèche horizontale 10"/>
            <p:cNvSpPr/>
            <p:nvPr/>
          </p:nvSpPr>
          <p:spPr>
            <a:xfrm>
              <a:off x="5742889" y="3501008"/>
              <a:ext cx="701317" cy="198021"/>
            </a:xfrm>
            <a:prstGeom prst="leftRightArrow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Double flèche horizontale 11"/>
            <p:cNvSpPr/>
            <p:nvPr/>
          </p:nvSpPr>
          <p:spPr>
            <a:xfrm>
              <a:off x="5750823" y="3212976"/>
              <a:ext cx="701317" cy="198021"/>
            </a:xfrm>
            <a:prstGeom prst="leftRightArrow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Double flèche horizontale 12"/>
            <p:cNvSpPr/>
            <p:nvPr/>
          </p:nvSpPr>
          <p:spPr>
            <a:xfrm>
              <a:off x="5731572" y="3991371"/>
              <a:ext cx="701317" cy="198021"/>
            </a:xfrm>
            <a:prstGeom prst="leftRightArrow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Double flèche horizontale 13"/>
            <p:cNvSpPr/>
            <p:nvPr/>
          </p:nvSpPr>
          <p:spPr>
            <a:xfrm>
              <a:off x="5698341" y="4653136"/>
              <a:ext cx="701317" cy="198021"/>
            </a:xfrm>
            <a:prstGeom prst="leftRightArrow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Double flèche horizontale 14"/>
            <p:cNvSpPr/>
            <p:nvPr/>
          </p:nvSpPr>
          <p:spPr>
            <a:xfrm>
              <a:off x="5687616" y="5301208"/>
              <a:ext cx="701317" cy="198021"/>
            </a:xfrm>
            <a:prstGeom prst="leftRightArrow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Double flèche horizontale 15"/>
            <p:cNvSpPr/>
            <p:nvPr/>
          </p:nvSpPr>
          <p:spPr>
            <a:xfrm>
              <a:off x="5698340" y="5661248"/>
              <a:ext cx="701317" cy="198021"/>
            </a:xfrm>
            <a:prstGeom prst="leftRightArrow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Double flèche horizontale 16"/>
            <p:cNvSpPr/>
            <p:nvPr/>
          </p:nvSpPr>
          <p:spPr>
            <a:xfrm>
              <a:off x="5687615" y="6043067"/>
              <a:ext cx="701317" cy="198021"/>
            </a:xfrm>
            <a:prstGeom prst="leftRightArrow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1" name="Groupe 20"/>
          <p:cNvGrpSpPr/>
          <p:nvPr/>
        </p:nvGrpSpPr>
        <p:grpSpPr>
          <a:xfrm>
            <a:off x="3419872" y="1268760"/>
            <a:ext cx="4930025" cy="432048"/>
            <a:chOff x="3419872" y="1268760"/>
            <a:chExt cx="4930025" cy="432048"/>
          </a:xfrm>
        </p:grpSpPr>
        <p:sp>
          <p:nvSpPr>
            <p:cNvPr id="19" name="ZoneTexte 18"/>
            <p:cNvSpPr txBox="1"/>
            <p:nvPr/>
          </p:nvSpPr>
          <p:spPr>
            <a:xfrm>
              <a:off x="3419872" y="1300698"/>
              <a:ext cx="23042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/>
                <a:t>ACTION &amp; SURVIE</a:t>
              </a:r>
              <a:endParaRPr lang="fr-FR" sz="2000" b="1" dirty="0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7380312" y="1268760"/>
              <a:ext cx="9695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/>
                <a:t>REPOS</a:t>
              </a:r>
              <a:endParaRPr lang="fr-FR" sz="2000" b="1" dirty="0"/>
            </a:p>
          </p:txBody>
        </p:sp>
      </p:grpSp>
      <p:sp>
        <p:nvSpPr>
          <p:cNvPr id="22" name="Rectangle à coins arrondis 21"/>
          <p:cNvSpPr/>
          <p:nvPr/>
        </p:nvSpPr>
        <p:spPr>
          <a:xfrm>
            <a:off x="3707649" y="1988840"/>
            <a:ext cx="1476164" cy="432048"/>
          </a:xfrm>
          <a:prstGeom prst="roundRect">
            <a:avLst/>
          </a:pr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410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79812" y="591071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 smtClean="0"/>
              <a:t>PATHOLOGIquE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395536" y="66460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 tachycardie peut être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217522"/>
            <a:ext cx="5191824" cy="845181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369694" y="4211796"/>
            <a:ext cx="100811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IN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8" name="Lune 7"/>
          <p:cNvSpPr/>
          <p:nvPr/>
        </p:nvSpPr>
        <p:spPr>
          <a:xfrm rot="16381770">
            <a:off x="3398839" y="3262640"/>
            <a:ext cx="576064" cy="360039"/>
          </a:xfrm>
          <a:prstGeom prst="moon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536792" y="3508971"/>
            <a:ext cx="345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β</a:t>
            </a:r>
            <a:endParaRPr lang="fr-FR" sz="2400" b="1" dirty="0"/>
          </a:p>
        </p:txBody>
      </p:sp>
      <p:sp>
        <p:nvSpPr>
          <p:cNvPr id="11" name="Flèche droite rayée 10"/>
          <p:cNvSpPr/>
          <p:nvPr/>
        </p:nvSpPr>
        <p:spPr>
          <a:xfrm>
            <a:off x="411056" y="2380338"/>
            <a:ext cx="5320320" cy="473179"/>
          </a:xfrm>
          <a:prstGeom prst="strip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sang</a:t>
            </a:r>
            <a:endParaRPr lang="fr-FR" dirty="0"/>
          </a:p>
        </p:txBody>
      </p:sp>
      <p:sp>
        <p:nvSpPr>
          <p:cNvPr id="12" name="Étoile à 8 branches 11"/>
          <p:cNvSpPr/>
          <p:nvPr/>
        </p:nvSpPr>
        <p:spPr>
          <a:xfrm>
            <a:off x="3470846" y="3028968"/>
            <a:ext cx="432049" cy="432048"/>
          </a:xfrm>
          <a:prstGeom prst="star8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3" name="Groupe 12"/>
          <p:cNvGrpSpPr/>
          <p:nvPr/>
        </p:nvGrpSpPr>
        <p:grpSpPr>
          <a:xfrm>
            <a:off x="3377806" y="4043528"/>
            <a:ext cx="2202306" cy="1993125"/>
            <a:chOff x="3377806" y="4043528"/>
            <a:chExt cx="2202306" cy="1993125"/>
          </a:xfrm>
        </p:grpSpPr>
        <p:cxnSp>
          <p:nvCxnSpPr>
            <p:cNvPr id="14" name="Connecteur droit avec flèche 13"/>
            <p:cNvCxnSpPr/>
            <p:nvPr/>
          </p:nvCxnSpPr>
          <p:spPr>
            <a:xfrm>
              <a:off x="3707904" y="4043528"/>
              <a:ext cx="0" cy="159301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ZoneTexte 14"/>
            <p:cNvSpPr txBox="1"/>
            <p:nvPr/>
          </p:nvSpPr>
          <p:spPr>
            <a:xfrm>
              <a:off x="3377806" y="5636543"/>
              <a:ext cx="22023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/>
                <a:t>SNA </a:t>
              </a:r>
              <a:r>
                <a:rPr lang="fr-FR" sz="2000" b="1" dirty="0" smtClean="0">
                  <a:solidFill>
                    <a:srgbClr val="00B050"/>
                  </a:solidFill>
                </a:rPr>
                <a:t>sympathique</a:t>
              </a:r>
              <a:endParaRPr lang="fr-FR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3730134" y="4639980"/>
              <a:ext cx="9138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/>
                <a:t>OFF</a:t>
              </a:r>
              <a:endParaRPr lang="fr-FR" sz="2000" b="1" dirty="0"/>
            </a:p>
          </p:txBody>
        </p:sp>
      </p:grpSp>
      <p:grpSp>
        <p:nvGrpSpPr>
          <p:cNvPr id="21" name="Groupe 20"/>
          <p:cNvGrpSpPr/>
          <p:nvPr/>
        </p:nvGrpSpPr>
        <p:grpSpPr>
          <a:xfrm>
            <a:off x="899592" y="1196752"/>
            <a:ext cx="7344816" cy="461665"/>
            <a:chOff x="899592" y="1196752"/>
            <a:chExt cx="7344816" cy="461665"/>
          </a:xfrm>
        </p:grpSpPr>
        <p:sp>
          <p:nvSpPr>
            <p:cNvPr id="4" name="ZoneTexte 3"/>
            <p:cNvSpPr txBox="1"/>
            <p:nvPr/>
          </p:nvSpPr>
          <p:spPr>
            <a:xfrm>
              <a:off x="899592" y="1196752"/>
              <a:ext cx="73448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/>
                <a:t>La chimiothérapie du </a:t>
              </a:r>
              <a:r>
                <a:rPr lang="el-GR" sz="2400" b="1" dirty="0" smtClean="0"/>
                <a:t>β</a:t>
              </a:r>
              <a:r>
                <a:rPr lang="fr-FR" sz="2400" b="1" dirty="0" smtClean="0"/>
                <a:t>-bloquant </a:t>
              </a:r>
              <a:endParaRPr lang="fr-FR" sz="2400" b="1" dirty="0"/>
            </a:p>
          </p:txBody>
        </p:sp>
        <p:sp>
          <p:nvSpPr>
            <p:cNvPr id="20" name="Étoile à 8 branches 19"/>
            <p:cNvSpPr/>
            <p:nvPr/>
          </p:nvSpPr>
          <p:spPr>
            <a:xfrm>
              <a:off x="5326993" y="1196752"/>
              <a:ext cx="432049" cy="432048"/>
            </a:xfrm>
            <a:prstGeom prst="star8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2" name="Étoile à 8 branches 21"/>
          <p:cNvSpPr/>
          <p:nvPr/>
        </p:nvSpPr>
        <p:spPr>
          <a:xfrm>
            <a:off x="3470845" y="3037262"/>
            <a:ext cx="432049" cy="432048"/>
          </a:xfrm>
          <a:prstGeom prst="star8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4860032" y="3051220"/>
            <a:ext cx="417646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fr-FR" dirty="0" smtClean="0"/>
              <a:t>Le </a:t>
            </a:r>
            <a:r>
              <a:rPr lang="el-GR" dirty="0" smtClean="0"/>
              <a:t>β</a:t>
            </a:r>
            <a:r>
              <a:rPr lang="fr-FR" dirty="0" smtClean="0"/>
              <a:t>-bloquant </a:t>
            </a:r>
            <a:r>
              <a:rPr lang="fr-FR" dirty="0" smtClean="0"/>
              <a:t>est un </a:t>
            </a:r>
            <a:r>
              <a:rPr lang="fr-FR" b="1" dirty="0" smtClean="0">
                <a:solidFill>
                  <a:srgbClr val="FF0000"/>
                </a:solidFill>
              </a:rPr>
              <a:t>antagoniste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de </a:t>
            </a:r>
            <a:r>
              <a:rPr lang="fr-FR" dirty="0" smtClean="0"/>
              <a:t>l’adrénaline, p. ex. !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fr-FR" dirty="0"/>
              <a:t>À l’inverse, il existe des </a:t>
            </a:r>
            <a:r>
              <a:rPr lang="fr-FR" b="1" dirty="0" err="1" smtClean="0"/>
              <a:t>sympathico</a:t>
            </a:r>
            <a:r>
              <a:rPr lang="fr-FR" sz="2000" b="1" dirty="0" err="1" smtClean="0"/>
              <a:t>MIMÉ</a:t>
            </a:r>
            <a:r>
              <a:rPr lang="fr-FR" b="1" dirty="0" err="1" smtClean="0"/>
              <a:t>tiques</a:t>
            </a:r>
            <a:r>
              <a:rPr lang="fr-FR" dirty="0"/>
              <a:t>, </a:t>
            </a:r>
            <a:r>
              <a:rPr lang="fr-FR" dirty="0" smtClean="0"/>
              <a:t>des </a:t>
            </a:r>
            <a:r>
              <a:rPr lang="fr-FR" b="1" dirty="0">
                <a:solidFill>
                  <a:srgbClr val="0070C0"/>
                </a:solidFill>
              </a:rPr>
              <a:t>agonistes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/>
              <a:t>de l’adrénaline (p.ex</a:t>
            </a:r>
            <a:r>
              <a:rPr lang="fr-FR" dirty="0" smtClean="0"/>
              <a:t>.).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186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5E-6 1.12885E-6 C 0.00036 -0.03424 -0.01597 -0.08351 0.00538 -0.10248 C 0.01129 -0.09994 0.01963 -0.1041 0.02536 -0.10664 C 0.0382 -0.10595 0.06112 -0.10202 0.07484 -0.10803 C 0.10661 -0.10433 0.13751 -0.10202 0.16963 -0.10109 C 0.18716 -0.09808 0.18647 -0.09832 0.21164 -0.09832 " pathEditMode="relative" ptsTypes="fffffA">
                                      <p:cBhvr>
                                        <p:cTn id="2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2" grpId="0" animBg="1"/>
      <p:bldP spid="22" grpId="1" animBg="1"/>
      <p:bldP spid="1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5028"/>
            <a:ext cx="9144000" cy="470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16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131</Words>
  <Application>Microsoft Office PowerPoint</Application>
  <PresentationFormat>Affichage à l'écran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PATRICK V</dc:creator>
  <cp:lastModifiedBy>PATRICK V</cp:lastModifiedBy>
  <cp:revision>12</cp:revision>
  <dcterms:created xsi:type="dcterms:W3CDTF">2020-11-19T15:13:00Z</dcterms:created>
  <dcterms:modified xsi:type="dcterms:W3CDTF">2020-11-20T07:00:10Z</dcterms:modified>
</cp:coreProperties>
</file>